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9" r:id="rId2"/>
  </p:sldMasterIdLst>
  <p:notesMasterIdLst>
    <p:notesMasterId r:id="rId21"/>
  </p:notesMasterIdLst>
  <p:handoutMasterIdLst>
    <p:handoutMasterId r:id="rId22"/>
  </p:handoutMasterIdLst>
  <p:sldIdLst>
    <p:sldId id="688" r:id="rId3"/>
    <p:sldId id="788" r:id="rId4"/>
    <p:sldId id="789" r:id="rId5"/>
    <p:sldId id="761" r:id="rId6"/>
    <p:sldId id="790" r:id="rId7"/>
    <p:sldId id="792" r:id="rId8"/>
    <p:sldId id="795" r:id="rId9"/>
    <p:sldId id="786" r:id="rId10"/>
    <p:sldId id="796" r:id="rId11"/>
    <p:sldId id="793" r:id="rId12"/>
    <p:sldId id="780" r:id="rId13"/>
    <p:sldId id="781" r:id="rId14"/>
    <p:sldId id="782" r:id="rId15"/>
    <p:sldId id="784" r:id="rId16"/>
    <p:sldId id="794" r:id="rId17"/>
    <p:sldId id="785" r:id="rId18"/>
    <p:sldId id="797" r:id="rId19"/>
    <p:sldId id="690" r:id="rId20"/>
  </p:sldIdLst>
  <p:sldSz cx="10688638" cy="791845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1pPr>
    <a:lvl2pPr marL="538163" indent="-80963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2pPr>
    <a:lvl3pPr marL="1076325" indent="-161925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3pPr>
    <a:lvl4pPr marL="1616075" indent="-244475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4pPr>
    <a:lvl5pPr marL="2154238" indent="-325438" algn="l" rtl="0" fontAlgn="base">
      <a:spcBef>
        <a:spcPct val="0"/>
      </a:spcBef>
      <a:spcAft>
        <a:spcPct val="0"/>
      </a:spcAft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3800" kern="1200">
        <a:solidFill>
          <a:srgbClr val="0D4587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.Zosimovskaya" initials="N" lastIdx="39" clrIdx="0"/>
  <p:cmAuthor id="1" name="a.timoshenko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196"/>
    <a:srgbClr val="3A5372"/>
    <a:srgbClr val="006699"/>
    <a:srgbClr val="FD8003"/>
    <a:srgbClr val="333399"/>
    <a:srgbClr val="99CCFF"/>
    <a:srgbClr val="006666"/>
    <a:srgbClr val="009999"/>
    <a:srgbClr val="008080"/>
    <a:srgbClr val="F18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9112" autoAdjust="0"/>
  </p:normalViewPr>
  <p:slideViewPr>
    <p:cSldViewPr snapToObjects="1">
      <p:cViewPr>
        <p:scale>
          <a:sx n="80" d="100"/>
          <a:sy n="80" d="100"/>
        </p:scale>
        <p:origin x="-456" y="72"/>
      </p:cViewPr>
      <p:guideLst>
        <p:guide orient="horz" pos="2494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2046" y="-7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fosec\root\Departments\&#1044;&#1077;&#1087;&#1072;&#1088;&#1090;&#1072;&#1084;&#1077;&#1085;&#1090;%20&#1072;&#1091;&#1076;&#1080;&#1090;&#1072;\&#1054;&#1090;&#1076;&#1077;&#1083;%20&#1084;&#1077;&#1090;&#1086;&#1076;&#1086;&#1083;&#1086;&#1075;&#1080;&#1080;%20&#1080;%20&#1082;&#1086;&#1085;&#1090;&#1088;&#1086;&#1083;&#1103;%20&#1082;&#1072;&#1095;&#1077;&#1089;&#1090;&#1074;&#1072;\1H2013\&#1041;&#1101;&#1081;&#1079;&#1083;&#1072;&#1081;&#1085;&#1099;\&#1054;&#1040;&#1047;\&#1057;&#1090;&#1072;&#1090;&#1080;&#1089;&#1090;&#1080;&#1082;&#1072;%20-%20&#1089;&#1086;&#1094;&#1080;&#1072;&#1083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592054757785459E-2"/>
          <c:y val="0.14512308548639841"/>
          <c:w val="0.93093353311751892"/>
          <c:h val="0.80959902305039333"/>
        </c:manualLayout>
      </c:layout>
      <c:barChart>
        <c:barDir val="col"/>
        <c:grouping val="stacked"/>
        <c:varyColors val="1"/>
        <c:ser>
          <c:idx val="0"/>
          <c:order val="0"/>
          <c:tx>
            <c:strRef>
              <c:f>SUM3YRS!$A$1</c:f>
              <c:strCache>
                <c:ptCount val="1"/>
                <c:pt idx="0">
                  <c:v>Успешность проведение атак методом социальной инженерии за последние 3 года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18917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SUM3YRS!$A$2:$C$2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SUM3YRS!$A$3:$C$3</c:f>
              <c:numCache>
                <c:formatCode>0%</c:formatCode>
                <c:ptCount val="3"/>
                <c:pt idx="0">
                  <c:v>0.35714285714285715</c:v>
                </c:pt>
                <c:pt idx="1">
                  <c:v>0.55555555555555558</c:v>
                </c:pt>
                <c:pt idx="2">
                  <c:v>0.73333333333333328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313088"/>
        <c:axId val="94515584"/>
      </c:barChart>
      <c:catAx>
        <c:axId val="943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515584"/>
        <c:crosses val="autoZero"/>
        <c:auto val="1"/>
        <c:lblAlgn val="ctr"/>
        <c:lblOffset val="100"/>
        <c:noMultiLvlLbl val="0"/>
      </c:catAx>
      <c:valAx>
        <c:axId val="94515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4313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671"/>
            <a:ext cx="2946275" cy="4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378671"/>
            <a:ext cx="2946275" cy="4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7ACC65D2-F5AF-4746-AC39-02898F13E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7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1" y="0"/>
            <a:ext cx="2946275" cy="49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99037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65" y="4691033"/>
            <a:ext cx="4984346" cy="444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368"/>
            <a:ext cx="2946275" cy="49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1" y="9380368"/>
            <a:ext cx="2946275" cy="49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DD48C8C8-14E4-4321-AD44-5C471626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0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38" charset="-128"/>
        <a:cs typeface="ＭＳ Ｐゴシック" pitchFamily="38" charset="-128"/>
      </a:defRPr>
    </a:lvl1pPr>
    <a:lvl2pPr marL="5381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2pPr>
    <a:lvl3pPr marL="1076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3pPr>
    <a:lvl4pPr marL="161607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4pPr>
    <a:lvl5pPr marL="21542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/>
      </a:defRPr>
    </a:lvl5pPr>
    <a:lvl6pPr marL="2694737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33684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72632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11579" algn="l" defTabSz="53894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E85CC-54BB-44CD-B9FD-018173325187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41363"/>
            <a:ext cx="4994275" cy="37020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459853"/>
            <a:ext cx="9085342" cy="16973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487122"/>
            <a:ext cx="7482047" cy="20236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9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2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5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89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21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5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134EB-083E-4FE8-A581-A3111F140113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015A-0CE7-4FC8-96E1-7156EDE8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8DC9A-B776-439F-8398-AA6F9C172311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66A6-4787-4208-923A-9EACAF97D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17106"/>
            <a:ext cx="2404944" cy="67563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17106"/>
            <a:ext cx="7036687" cy="6756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18091-16CA-4C6D-B8A9-845C56867FB2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684C-B3D8-479D-B1E3-CCBAA411A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801648" y="87983"/>
            <a:ext cx="9085342" cy="67746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48" y="87983"/>
            <a:ext cx="9085342" cy="1319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48" y="1495707"/>
            <a:ext cx="4453599" cy="536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495707"/>
            <a:ext cx="4453599" cy="536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9475" y="2129917"/>
            <a:ext cx="5381432" cy="1697334"/>
          </a:xfrm>
          <a:ln/>
        </p:spPr>
        <p:txBody>
          <a:bodyPr lIns="106317" tIns="53159" rIns="106317" bIns="53159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9474" y="5040680"/>
            <a:ext cx="5583701" cy="2023604"/>
          </a:xfrm>
        </p:spPr>
        <p:txBody>
          <a:bodyPr anchor="ctr"/>
          <a:lstStyle>
            <a:lvl1pPr marL="0" indent="0" algn="r">
              <a:lnSpc>
                <a:spcPct val="75000"/>
              </a:lnSpc>
              <a:spcBef>
                <a:spcPct val="0"/>
              </a:spcBef>
              <a:buClrTx/>
              <a:buFontTx/>
              <a:buNone/>
              <a:defRPr sz="33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5700436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8114-6D50-4D21-8250-99DD2385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20639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29" y="5088338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356178"/>
            <a:ext cx="9085342" cy="1732160"/>
          </a:xfrm>
        </p:spPr>
        <p:txBody>
          <a:bodyPr anchor="b"/>
          <a:lstStyle>
            <a:lvl1pPr marL="0" indent="0">
              <a:buNone/>
              <a:defRPr sz="2300"/>
            </a:lvl1pPr>
            <a:lvl2pPr marL="531586" indent="0">
              <a:buNone/>
              <a:defRPr sz="2100"/>
            </a:lvl2pPr>
            <a:lvl3pPr marL="1063173" indent="0">
              <a:buNone/>
              <a:defRPr sz="1900"/>
            </a:lvl3pPr>
            <a:lvl4pPr marL="1594759" indent="0">
              <a:buNone/>
              <a:defRPr sz="1600"/>
            </a:lvl4pPr>
            <a:lvl5pPr marL="2126346" indent="0">
              <a:buNone/>
              <a:defRPr sz="1600"/>
            </a:lvl5pPr>
            <a:lvl6pPr marL="2657932" indent="0">
              <a:buNone/>
              <a:defRPr sz="1600"/>
            </a:lvl6pPr>
            <a:lvl7pPr marL="3189519" indent="0">
              <a:buNone/>
              <a:defRPr sz="1600"/>
            </a:lvl7pPr>
            <a:lvl8pPr marL="3721105" indent="0">
              <a:buNone/>
              <a:defRPr sz="1600"/>
            </a:lvl8pPr>
            <a:lvl9pPr marL="425269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504A8-EE75-4D61-98DD-F8746FCE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09834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015E-271F-4BC9-A12D-8E692F709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31843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17105"/>
            <a:ext cx="9619774" cy="131974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9227E-3EC8-4E15-ABF9-BEC50B951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40384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F899C-778B-42C1-AA81-E72E2F1D5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151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F0"/>
              </a:buClr>
              <a:defRPr sz="4000"/>
            </a:lvl1pPr>
            <a:lvl2pPr>
              <a:buClr>
                <a:srgbClr val="179A39"/>
              </a:buClr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C7FA-EE36-469E-AF78-BE5DD7BDC164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A6F-82E6-4245-8BBB-E943341FB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4657-EA70-4E52-B96F-1E8F12A39D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3901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3" y="315272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657010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93A0C-D3A8-4EAD-A7A8-9687629C1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39074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048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707528"/>
            <a:ext cx="6413183" cy="4751070"/>
          </a:xfrm>
        </p:spPr>
        <p:txBody>
          <a:bodyPr/>
          <a:lstStyle>
            <a:lvl1pPr marL="0" indent="0">
              <a:buNone/>
              <a:defRPr sz="3700"/>
            </a:lvl1pPr>
            <a:lvl2pPr marL="531586" indent="0">
              <a:buNone/>
              <a:defRPr sz="3300"/>
            </a:lvl2pPr>
            <a:lvl3pPr marL="1063173" indent="0">
              <a:buNone/>
              <a:defRPr sz="2800"/>
            </a:lvl3pPr>
            <a:lvl4pPr marL="1594759" indent="0">
              <a:buNone/>
              <a:defRPr sz="2300"/>
            </a:lvl4pPr>
            <a:lvl5pPr marL="2126346" indent="0">
              <a:buNone/>
              <a:defRPr sz="2300"/>
            </a:lvl5pPr>
            <a:lvl6pPr marL="2657932" indent="0">
              <a:buNone/>
              <a:defRPr sz="2300"/>
            </a:lvl6pPr>
            <a:lvl7pPr marL="3189519" indent="0">
              <a:buNone/>
              <a:defRPr sz="2300"/>
            </a:lvl7pPr>
            <a:lvl8pPr marL="3721105" indent="0">
              <a:buNone/>
              <a:defRPr sz="2300"/>
            </a:lvl8pPr>
            <a:lvl9pPr marL="4252692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71CCF-0FF9-4EF7-B81F-404423CF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27419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4B616-CEDC-434B-90CB-23E974F10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71137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50086" y="1"/>
            <a:ext cx="2538552" cy="707344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1"/>
            <a:ext cx="7437511" cy="707344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F109-E8E7-4396-8105-B3D4C24E8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59945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864" y="0"/>
            <a:ext cx="9619774" cy="13197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4432" y="1847639"/>
            <a:ext cx="9619774" cy="5225811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4D7D9-4F3D-4D09-9EBF-D829A3F89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492711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34432" y="1"/>
            <a:ext cx="10154206" cy="70734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1219173" y="7368558"/>
            <a:ext cx="7407820" cy="5498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194622" y="7234751"/>
            <a:ext cx="2494016" cy="54989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B0CD-04E1-44DB-9C1A-B1FFCB22C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5088338"/>
            <a:ext cx="9085342" cy="157269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356178"/>
            <a:ext cx="9085342" cy="173216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9C73-35DA-4BA5-BEBB-5B7F23D471CF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440E-D143-4A22-A1FE-ACBCA4160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847639"/>
            <a:ext cx="4720815" cy="52258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74DE-3DBA-41EC-91AC-F9980A5FB375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62D3F-E823-41D2-BF59-2E9C77078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72487"/>
            <a:ext cx="4722671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511175"/>
            <a:ext cx="4722671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772487"/>
            <a:ext cx="4724526" cy="73868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1586" indent="0">
              <a:buNone/>
              <a:defRPr sz="2300" b="1"/>
            </a:lvl2pPr>
            <a:lvl3pPr marL="1063173" indent="0">
              <a:buNone/>
              <a:defRPr sz="2100" b="1"/>
            </a:lvl3pPr>
            <a:lvl4pPr marL="1594759" indent="0">
              <a:buNone/>
              <a:defRPr sz="1900" b="1"/>
            </a:lvl4pPr>
            <a:lvl5pPr marL="2126346" indent="0">
              <a:buNone/>
              <a:defRPr sz="1900" b="1"/>
            </a:lvl5pPr>
            <a:lvl6pPr marL="2657932" indent="0">
              <a:buNone/>
              <a:defRPr sz="1900" b="1"/>
            </a:lvl6pPr>
            <a:lvl7pPr marL="3189519" indent="0">
              <a:buNone/>
              <a:defRPr sz="1900" b="1"/>
            </a:lvl7pPr>
            <a:lvl8pPr marL="3721105" indent="0">
              <a:buNone/>
              <a:defRPr sz="1900" b="1"/>
            </a:lvl8pPr>
            <a:lvl9pPr marL="425269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511175"/>
            <a:ext cx="4724526" cy="456227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A350-1A60-4D0F-A642-7AD8CA9F91A5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C8A7-B458-4C6D-96A0-592434136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6236-5E3C-4BC9-9229-4569764A60BD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82847-192D-4A3B-983D-5E0BA2CB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0C7D7-F4F3-4449-B977-E9759E44DE82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F827F-72E6-4BC7-B8D4-6A29DE189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15272"/>
            <a:ext cx="3516488" cy="13417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15272"/>
            <a:ext cx="5975246" cy="6758178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657010"/>
            <a:ext cx="3516488" cy="5416440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E255-5706-4CE2-B9A0-4D8AB47726EC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E20FA-10B1-4C3A-9B91-63370F91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542915"/>
            <a:ext cx="6413183" cy="6543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707528"/>
            <a:ext cx="6413183" cy="475107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1586" indent="0">
              <a:buNone/>
              <a:defRPr sz="3300"/>
            </a:lvl2pPr>
            <a:lvl3pPr marL="1063173" indent="0">
              <a:buNone/>
              <a:defRPr sz="2800"/>
            </a:lvl3pPr>
            <a:lvl4pPr marL="1594759" indent="0">
              <a:buNone/>
              <a:defRPr sz="2300"/>
            </a:lvl4pPr>
            <a:lvl5pPr marL="2126346" indent="0">
              <a:buNone/>
              <a:defRPr sz="2300"/>
            </a:lvl5pPr>
            <a:lvl6pPr marL="2657932" indent="0">
              <a:buNone/>
              <a:defRPr sz="2300"/>
            </a:lvl6pPr>
            <a:lvl7pPr marL="3189519" indent="0">
              <a:buNone/>
              <a:defRPr sz="2300"/>
            </a:lvl7pPr>
            <a:lvl8pPr marL="3721105" indent="0">
              <a:buNone/>
              <a:defRPr sz="2300"/>
            </a:lvl8pPr>
            <a:lvl9pPr marL="4252692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6197287"/>
            <a:ext cx="6413183" cy="929318"/>
          </a:xfrm>
        </p:spPr>
        <p:txBody>
          <a:bodyPr/>
          <a:lstStyle>
            <a:lvl1pPr marL="0" indent="0">
              <a:buNone/>
              <a:defRPr sz="1600"/>
            </a:lvl1pPr>
            <a:lvl2pPr marL="531586" indent="0">
              <a:buNone/>
              <a:defRPr sz="1400"/>
            </a:lvl2pPr>
            <a:lvl3pPr marL="1063173" indent="0">
              <a:buNone/>
              <a:defRPr sz="1200"/>
            </a:lvl3pPr>
            <a:lvl4pPr marL="1594759" indent="0">
              <a:buNone/>
              <a:defRPr sz="1000"/>
            </a:lvl4pPr>
            <a:lvl5pPr marL="2126346" indent="0">
              <a:buNone/>
              <a:defRPr sz="1000"/>
            </a:lvl5pPr>
            <a:lvl6pPr marL="2657932" indent="0">
              <a:buNone/>
              <a:defRPr sz="1000"/>
            </a:lvl6pPr>
            <a:lvl7pPr marL="3189519" indent="0">
              <a:buNone/>
              <a:defRPr sz="1000"/>
            </a:lvl7pPr>
            <a:lvl8pPr marL="3721105" indent="0">
              <a:buNone/>
              <a:defRPr sz="1000"/>
            </a:lvl8pPr>
            <a:lvl9pPr marL="42526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E8567-DCE0-4CF7-B2CF-33C2336B79CB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7170-5AAD-4687-ACD6-B3DCC5780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17500"/>
            <a:ext cx="9618662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847850"/>
            <a:ext cx="9618662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339013"/>
            <a:ext cx="2493962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734AB33D-79AB-4ACD-BB79-3BE1DC5F525E}" type="datetime1">
              <a:rPr lang="en-US"/>
              <a:pPr>
                <a:defRPr/>
              </a:pPr>
              <a:t>11/13/2013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339013"/>
            <a:ext cx="3386138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339013"/>
            <a:ext cx="2493962" cy="422275"/>
          </a:xfrm>
          <a:prstGeom prst="rect">
            <a:avLst/>
          </a:prstGeom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A8A8A"/>
                </a:solidFill>
                <a:latin typeface="Arial" charset="0"/>
                <a:ea typeface="ＭＳ Ｐゴシック" pitchFamily="38" charset="-128"/>
                <a:cs typeface="+mn-cs"/>
              </a:defRPr>
            </a:lvl1pPr>
          </a:lstStyle>
          <a:p>
            <a:pPr>
              <a:defRPr/>
            </a:pPr>
            <a:fld id="{42E178E0-977D-46E5-98CA-6688B766D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530225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ＭＳ Ｐゴシック" pitchFamily="38" charset="-128"/>
          <a:cs typeface="ＭＳ Ｐゴシック" pitchFamily="38" charset="-128"/>
        </a:defRPr>
      </a:lvl1pPr>
      <a:lvl2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2pPr>
      <a:lvl3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3pPr>
      <a:lvl4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4pPr>
      <a:lvl5pPr algn="ctr" defTabSz="530225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5pPr>
      <a:lvl6pPr marL="4572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6pPr>
      <a:lvl7pPr marL="9144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7pPr>
      <a:lvl8pPr marL="13716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8pPr>
      <a:lvl9pPr marL="1828800" algn="ctr" defTabSz="530225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rial" pitchFamily="38" charset="0"/>
          <a:ea typeface="ＭＳ Ｐゴシック" pitchFamily="38" charset="-128"/>
          <a:cs typeface="ＭＳ Ｐゴシック" pitchFamily="38" charset="-128"/>
        </a:defRPr>
      </a:lvl9pPr>
    </p:titleStyle>
    <p:bodyStyle>
      <a:lvl1pPr marL="398463" indent="-39846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ＭＳ Ｐゴシック" pitchFamily="38" charset="-128"/>
          <a:cs typeface="ＭＳ Ｐゴシック" pitchFamily="38" charset="-128"/>
        </a:defRPr>
      </a:lvl1pPr>
      <a:lvl2pPr marL="863600" indent="-331788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2pPr>
      <a:lvl3pPr marL="1328738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3pPr>
      <a:lvl4pPr marL="1860550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4pPr>
      <a:lvl5pPr marL="2390775" indent="-265113" algn="l" defTabSz="5302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pitchFamily="38" charset="-128"/>
          <a:cs typeface="ＭＳ Ｐゴシック"/>
        </a:defRPr>
      </a:lvl5pPr>
      <a:lvl6pPr marL="2923725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53158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53158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864" y="0"/>
            <a:ext cx="9619774" cy="1319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7056" tIns="53528" rIns="107056" bIns="53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432" y="1847639"/>
            <a:ext cx="9619774" cy="52258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173" y="7368558"/>
            <a:ext cx="7407820" cy="5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>
              <a:defRPr sz="1600" b="0"/>
            </a:lvl1pPr>
          </a:lstStyle>
          <a:p>
            <a:pPr>
              <a:defRPr/>
            </a:pPr>
            <a:endParaRPr lang="ru-RU">
              <a:ea typeface="+mn-ea"/>
              <a:cs typeface="+mn-cs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22" y="7234751"/>
            <a:ext cx="2494016" cy="5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4C35379-E611-4731-B80E-00C1AE416013}" type="slidenum">
              <a:rPr lang="ru-RU">
                <a:ea typeface="+mn-ea"/>
                <a:cs typeface="+mn-cs"/>
              </a:rPr>
              <a:pPr>
                <a:defRPr/>
              </a:pPr>
              <a:t>‹#›</a:t>
            </a:fld>
            <a:endParaRPr lang="ru-RU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19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5pPr>
      <a:lvl6pPr marL="531586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6pPr>
      <a:lvl7pPr marL="1063173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7pPr>
      <a:lvl8pPr marL="1594759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8pPr>
      <a:lvl9pPr marL="2126346" algn="r" rtl="0" fontAlgn="base">
        <a:lnSpc>
          <a:spcPct val="75000"/>
        </a:lnSpc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Arial" charset="0"/>
        </a:defRPr>
      </a:lvl9pPr>
    </p:titleStyle>
    <p:bodyStyle>
      <a:lvl1pPr marL="398690" indent="-39869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  <a:ea typeface="+mn-ea"/>
          <a:cs typeface="+mn-cs"/>
        </a:defRPr>
      </a:lvl1pPr>
      <a:lvl2pPr marL="863828" indent="-332242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2pPr>
      <a:lvl3pPr marL="1328966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3pPr>
      <a:lvl4pPr marL="1860553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4pPr>
      <a:lvl5pPr marL="2392139" indent="-26579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5pPr>
      <a:lvl6pPr marL="2923725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6pPr>
      <a:lvl7pPr marL="3455312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7pPr>
      <a:lvl8pPr marL="3986898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8pPr>
      <a:lvl9pPr marL="4518485" indent="-26579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D70039"/>
        </a:buClr>
        <a:buFont typeface="Wingdings" pitchFamily="2" charset="2"/>
        <a:buChar char="ü"/>
        <a:defRPr sz="4700">
          <a:solidFill>
            <a:srgbClr val="0D4587"/>
          </a:solidFill>
          <a:latin typeface="+mn-lt"/>
        </a:defRPr>
      </a:lvl9pPr>
    </p:bodyStyle>
    <p:otherStyle>
      <a:defPPr>
        <a:defRPr lang="ru-RU"/>
      </a:defPPr>
      <a:lvl1pPr marL="0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5595938" y="5535613"/>
            <a:ext cx="4645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789" tIns="53895" rIns="107789" bIns="53895"/>
          <a:lstStyle/>
          <a:p>
            <a:pPr>
              <a:buFont typeface="Wingdings" pitchFamily="2" charset="2"/>
              <a:buChar char="("/>
            </a:pPr>
            <a:endParaRPr lang="en-US">
              <a:solidFill>
                <a:srgbClr val="262626"/>
              </a:solidFill>
              <a:latin typeface="Arial Cyr" pitchFamily="34" charset="0"/>
              <a:sym typeface="Wingdings" pitchFamily="2" charset="2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7145" y="2238747"/>
            <a:ext cx="6985446" cy="5176862"/>
          </a:xfrm>
        </p:spPr>
        <p:txBody>
          <a:bodyPr/>
          <a:lstStyle/>
          <a:p>
            <a:pPr algn="l">
              <a:spcBef>
                <a:spcPts val="1800"/>
              </a:spcBef>
              <a:spcAft>
                <a:spcPts val="3000"/>
              </a:spcAft>
              <a:buClr>
                <a:srgbClr val="EEA521"/>
              </a:buClr>
              <a:defRPr/>
            </a:pPr>
            <a:r>
              <a:rPr lang="en-US" sz="3600" b="1" dirty="0" smtClean="0">
                <a:solidFill>
                  <a:srgbClr val="FFC000"/>
                </a:solidFill>
                <a:ea typeface="ＭＳ Ｐゴシック"/>
                <a:cs typeface="Arial" charset="0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ea typeface="ＭＳ Ｐゴシック"/>
                <a:cs typeface="Arial" charset="0"/>
              </a:rPr>
            </a:br>
            <a:r>
              <a:rPr lang="ru-RU" sz="3600" b="1" dirty="0" smtClean="0">
                <a:solidFill>
                  <a:srgbClr val="FFC000"/>
                </a:solidFill>
                <a:ea typeface="ＭＳ Ｐゴシック"/>
                <a:cs typeface="Arial" charset="0"/>
              </a:rPr>
              <a:t>ЭЛЕКТРОННЫЕ ГОСУДАРСТВЕННЫЕ УСЛУГИ</a:t>
            </a:r>
            <a:br>
              <a:rPr lang="ru-RU" sz="3600" b="1" dirty="0" smtClean="0">
                <a:solidFill>
                  <a:srgbClr val="FFC000"/>
                </a:solidFill>
                <a:ea typeface="ＭＳ Ｐゴシック"/>
                <a:cs typeface="Arial" charset="0"/>
              </a:rPr>
            </a:br>
            <a:r>
              <a:rPr lang="ru-RU" sz="3600" b="1" dirty="0" smtClean="0">
                <a:solidFill>
                  <a:srgbClr val="FFC000"/>
                </a:solidFill>
                <a:ea typeface="ＭＳ Ｐゴシック"/>
                <a:cs typeface="Arial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ea typeface="ＭＳ Ｐゴシック"/>
                <a:cs typeface="Arial" charset="0"/>
              </a:rPr>
            </a:br>
            <a:r>
              <a:rPr lang="ru-RU" sz="3200" b="1" dirty="0">
                <a:solidFill>
                  <a:srgbClr val="FF0000"/>
                </a:solidFill>
                <a:ea typeface="ＭＳ Ｐゴシック"/>
                <a:cs typeface="Arial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ea typeface="ＭＳ Ｐゴシック"/>
                <a:cs typeface="Arial" charset="0"/>
              </a:rPr>
              <a:t>згляд со стороны злоумышленника</a:t>
            </a:r>
            <a:r>
              <a:rPr lang="ru-RU" sz="3600" b="1" dirty="0">
                <a:solidFill>
                  <a:srgbClr val="FF0000"/>
                </a:solidFill>
                <a:ea typeface="ＭＳ Ｐゴシック"/>
                <a:cs typeface="Arial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ＭＳ Ｐゴシック"/>
                <a:cs typeface="Arial" charset="0"/>
              </a:rPr>
            </a:br>
            <a:r>
              <a:rPr lang="ru-RU" sz="3600" b="1" dirty="0" smtClean="0">
                <a:solidFill>
                  <a:srgbClr val="FFC000"/>
                </a:solidFill>
                <a:ea typeface="ＭＳ Ｐゴシック"/>
                <a:cs typeface="Arial" charset="0"/>
              </a:rPr>
              <a:t/>
            </a:r>
            <a:br>
              <a:rPr lang="ru-RU" sz="3600" b="1" dirty="0" smtClean="0">
                <a:solidFill>
                  <a:srgbClr val="FFC000"/>
                </a:solidFill>
                <a:ea typeface="ＭＳ Ｐゴシック"/>
                <a:cs typeface="Arial" charset="0"/>
              </a:rPr>
            </a:br>
            <a:endParaRPr lang="ru-RU" sz="3600" b="1" dirty="0">
              <a:solidFill>
                <a:srgbClr val="FFC000"/>
              </a:solidFill>
              <a:ea typeface="ＭＳ Ｐゴシック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76367" y="5311695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006699"/>
                </a:solidFill>
              </a:rPr>
              <a:t>Собственная служба ИБ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309" y="286817"/>
            <a:ext cx="8206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Возможные варианты решения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7935" y="5311695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006699"/>
                </a:solidFill>
              </a:rPr>
              <a:t>Аутсорсинг аудита ИБ</a:t>
            </a:r>
          </a:p>
        </p:txBody>
      </p:sp>
      <p:pic>
        <p:nvPicPr>
          <p:cNvPr id="5122" name="Picture 2" descr="C:\Users\d.khlapov\Documents\ДКА\преза cnews\3115847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15" y="1582961"/>
            <a:ext cx="457138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759" y="268814"/>
            <a:ext cx="5884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6699"/>
                </a:solidFill>
                <a:cs typeface="Arial" charset="0"/>
              </a:rPr>
              <a:t>Аутсорсинг аудита </a:t>
            </a:r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ИБ</a:t>
            </a:r>
            <a:endParaRPr lang="ru-RU" sz="4000" b="1" dirty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759" y="2238215"/>
            <a:ext cx="10149211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99"/>
                </a:solidFill>
              </a:rPr>
              <a:t>Определяется перечень проверяемых объектов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759" y="3536100"/>
            <a:ext cx="9937104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99"/>
                </a:solidFill>
              </a:rPr>
              <a:t>Производится идентификация рисков ИБ</a:t>
            </a:r>
            <a:endParaRPr lang="ru-RU" sz="3200" b="1" dirty="0">
              <a:solidFill>
                <a:srgbClr val="0066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59" y="4832244"/>
            <a:ext cx="964907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99"/>
                </a:solidFill>
              </a:rPr>
              <a:t>Риски ИБ транслируются </a:t>
            </a:r>
            <a:r>
              <a:rPr lang="ru-RU" sz="3200" b="1" dirty="0">
                <a:solidFill>
                  <a:srgbClr val="006699"/>
                </a:solidFill>
              </a:rPr>
              <a:t>в </a:t>
            </a:r>
            <a:r>
              <a:rPr lang="ru-RU" sz="3200" b="1" dirty="0" smtClean="0">
                <a:solidFill>
                  <a:srgbClr val="006699"/>
                </a:solidFill>
              </a:rPr>
              <a:t>риски функций</a:t>
            </a:r>
            <a:endParaRPr lang="ru-RU" sz="3200" b="1" dirty="0">
              <a:solidFill>
                <a:srgbClr val="0066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759" y="6128388"/>
            <a:ext cx="936104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99"/>
                </a:solidFill>
              </a:rPr>
              <a:t>Разрабатывается набор рекомендаций</a:t>
            </a:r>
            <a:endParaRPr lang="ru-RU" sz="3200" b="1" dirty="0">
              <a:solidFill>
                <a:srgbClr val="006699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06827" y="2958295"/>
            <a:ext cx="904060" cy="43204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b="1">
              <a:solidFill>
                <a:srgbClr val="006699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06827" y="4238195"/>
            <a:ext cx="904060" cy="43204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b="1">
              <a:solidFill>
                <a:srgbClr val="006699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06827" y="5550583"/>
            <a:ext cx="904060" cy="432048"/>
          </a:xfrm>
          <a:prstGeom prst="down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b="1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751" y="293594"/>
            <a:ext cx="7551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Выделение объектов аудита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5871" y="2375049"/>
            <a:ext cx="691276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6699"/>
                </a:solidFill>
              </a:rPr>
              <a:t>Территориально распределенные площадки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6699"/>
                </a:solidFill>
              </a:rPr>
              <a:t>Отдельные системы и сервисы (например, </a:t>
            </a:r>
            <a:r>
              <a:rPr lang="en-US" sz="3600" dirty="0" smtClean="0">
                <a:solidFill>
                  <a:srgbClr val="006699"/>
                </a:solidFill>
              </a:rPr>
              <a:t>web-</a:t>
            </a:r>
            <a:r>
              <a:rPr lang="ru-RU" sz="3600" dirty="0" smtClean="0">
                <a:solidFill>
                  <a:srgbClr val="006699"/>
                </a:solidFill>
              </a:rPr>
              <a:t>сервисы, системы предоставления удаленного доступа и др.)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59743" y="2847742"/>
            <a:ext cx="3456384" cy="3055699"/>
            <a:chOff x="882036" y="5903702"/>
            <a:chExt cx="3022123" cy="2015963"/>
          </a:xfrm>
        </p:grpSpPr>
        <p:pic>
          <p:nvPicPr>
            <p:cNvPr id="11" name="Picture 6" descr="C:\Users\g.garbuzov\Desktop\Услуга_КА\Презентация\Материалы\Landing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036" y="5903702"/>
              <a:ext cx="3022123" cy="201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Овал 11"/>
            <p:cNvSpPr/>
            <p:nvPr/>
          </p:nvSpPr>
          <p:spPr>
            <a:xfrm>
              <a:off x="2211971" y="6335489"/>
              <a:ext cx="433243" cy="5760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Arial" pitchFamily="34" charset="0"/>
                <a:buChar char="•"/>
              </a:pPr>
              <a:endParaRPr lang="ru-RU" sz="2500">
                <a:solidFill>
                  <a:srgbClr val="006699"/>
                </a:solidFill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953111" y="6983561"/>
              <a:ext cx="648072" cy="5760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3688135" y="2663081"/>
            <a:ext cx="0" cy="3456384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2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751" y="293594"/>
            <a:ext cx="7873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Определение и тестирование </a:t>
            </a:r>
          </a:p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контролей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7880" y="2423879"/>
            <a:ext cx="518457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600" dirty="0">
                <a:solidFill>
                  <a:srgbClr val="006699"/>
                </a:solidFill>
              </a:rPr>
              <a:t>А</a:t>
            </a:r>
            <a:r>
              <a:rPr lang="ru-RU" sz="3600" dirty="0" smtClean="0">
                <a:solidFill>
                  <a:srgbClr val="006699"/>
                </a:solidFill>
              </a:rPr>
              <a:t>удит применяемых защитных мер</a:t>
            </a:r>
            <a:endParaRPr lang="ru-RU" sz="3600" dirty="0">
              <a:solidFill>
                <a:srgbClr val="006699"/>
              </a:solidFill>
            </a:endParaRP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6699"/>
                </a:solidFill>
              </a:rPr>
              <a:t>Проверка на соответствие </a:t>
            </a:r>
            <a:r>
              <a:rPr lang="en-US" sz="3600" dirty="0">
                <a:solidFill>
                  <a:srgbClr val="006699"/>
                </a:solidFill>
              </a:rPr>
              <a:t>best </a:t>
            </a:r>
            <a:r>
              <a:rPr lang="en-US" sz="3600" dirty="0" smtClean="0">
                <a:solidFill>
                  <a:srgbClr val="006699"/>
                </a:solidFill>
              </a:rPr>
              <a:t>practice </a:t>
            </a:r>
            <a:endParaRPr lang="en-US" sz="3600" dirty="0">
              <a:solidFill>
                <a:srgbClr val="006699"/>
              </a:solidFill>
            </a:endParaRPr>
          </a:p>
          <a:p>
            <a:pPr marL="571500" indent="-5715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600" dirty="0" smtClean="0">
                <a:solidFill>
                  <a:srgbClr val="006699"/>
                </a:solidFill>
              </a:rPr>
              <a:t>Проведение </a:t>
            </a:r>
            <a:r>
              <a:rPr lang="en-US" sz="3600" dirty="0">
                <a:solidFill>
                  <a:srgbClr val="006699"/>
                </a:solidFill>
              </a:rPr>
              <a:t>penetration </a:t>
            </a:r>
            <a:r>
              <a:rPr lang="en-US" sz="3600" dirty="0" smtClean="0">
                <a:solidFill>
                  <a:srgbClr val="006699"/>
                </a:solidFill>
              </a:rPr>
              <a:t>test</a:t>
            </a:r>
            <a:endParaRPr lang="en-US" sz="3600" dirty="0">
              <a:solidFill>
                <a:srgbClr val="006699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6610" y="3074516"/>
            <a:ext cx="3213045" cy="3312368"/>
            <a:chOff x="1433510" y="4101894"/>
            <a:chExt cx="3402053" cy="3328907"/>
          </a:xfrm>
        </p:grpSpPr>
        <p:sp>
          <p:nvSpPr>
            <p:cNvPr id="4" name="Овал 3"/>
            <p:cNvSpPr/>
            <p:nvPr/>
          </p:nvSpPr>
          <p:spPr>
            <a:xfrm>
              <a:off x="2376176" y="4945968"/>
              <a:ext cx="2453944" cy="237939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6699"/>
                </a:solidFill>
              </a:endParaRPr>
            </a:p>
          </p:txBody>
        </p:sp>
        <p:pic>
          <p:nvPicPr>
            <p:cNvPr id="5" name="Picture 5" descr="C:\Users\g.garbuzov\Desktop\Услуга_КА\Презентация\Материалы\se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1644" y="6420212"/>
              <a:ext cx="1347452" cy="1010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g.garbuzov\Desktop\Услуга_КА\Презентация\Материалы\2(1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510" y="4101894"/>
              <a:ext cx="1152128" cy="1411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4119" y="5211915"/>
              <a:ext cx="1291444" cy="968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122" y="5179680"/>
              <a:ext cx="1240532" cy="1240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3" name="Прямая соединительная линия 12"/>
          <p:cNvCxnSpPr/>
          <p:nvPr/>
        </p:nvCxnSpPr>
        <p:spPr>
          <a:xfrm>
            <a:off x="3760144" y="2663081"/>
            <a:ext cx="0" cy="3618887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6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389" y="286817"/>
            <a:ext cx="7046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Разработка рекомендаций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6087" y="2519065"/>
            <a:ext cx="5151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dirty="0" smtClean="0">
                <a:solidFill>
                  <a:srgbClr val="006699"/>
                </a:solidFill>
              </a:rPr>
              <a:t>Разработка рекомендаций, позволяющих </a:t>
            </a:r>
            <a:r>
              <a:rPr lang="ru-RU" sz="3600" dirty="0">
                <a:solidFill>
                  <a:srgbClr val="006699"/>
                </a:solidFill>
              </a:rPr>
              <a:t>снизить </a:t>
            </a:r>
            <a:r>
              <a:rPr lang="ru-RU" sz="3600" dirty="0" smtClean="0">
                <a:solidFill>
                  <a:srgbClr val="006699"/>
                </a:solidFill>
              </a:rPr>
              <a:t>существующие риски ИБ предоставляемых электронных услуг</a:t>
            </a:r>
            <a:endParaRPr lang="en-US" sz="3600" dirty="0" smtClean="0">
              <a:solidFill>
                <a:srgbClr val="006699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040063" y="2519065"/>
            <a:ext cx="1" cy="324036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a.bayteev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483" y="2368808"/>
            <a:ext cx="3849578" cy="37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4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67" y="30050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Внедрение утвержденных рекомендаций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7061" y="1870993"/>
            <a:ext cx="554461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6699"/>
                </a:solidFill>
              </a:rPr>
              <a:t>Рекомендации утверждаются руководством</a:t>
            </a:r>
            <a:endParaRPr lang="en-US" sz="3200" dirty="0" smtClean="0">
              <a:solidFill>
                <a:srgbClr val="006699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6699"/>
                </a:solidFill>
              </a:rPr>
              <a:t>По утвержденным рекомендациям составляется </a:t>
            </a:r>
            <a:r>
              <a:rPr lang="en-US" sz="3200" dirty="0" smtClean="0">
                <a:solidFill>
                  <a:srgbClr val="006699"/>
                </a:solidFill>
              </a:rPr>
              <a:t>action-plan </a:t>
            </a:r>
            <a:endParaRPr lang="ru-RU" sz="3200" dirty="0" smtClean="0">
              <a:solidFill>
                <a:srgbClr val="006699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6699"/>
                </a:solidFill>
              </a:rPr>
              <a:t>План реализуется совместно с ИТ-подразделением и службой внутреннего контроля</a:t>
            </a:r>
            <a:endParaRPr lang="ru-RU" sz="3200" dirty="0">
              <a:solidFill>
                <a:srgbClr val="006699"/>
              </a:solidFill>
            </a:endParaRPr>
          </a:p>
        </p:txBody>
      </p:sp>
      <p:pic>
        <p:nvPicPr>
          <p:cNvPr id="7170" name="Picture 2" descr="C:\Users\a.bayteev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329" y="2213652"/>
            <a:ext cx="3672408" cy="35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040063" y="2519065"/>
            <a:ext cx="1" cy="324036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8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23" y="268814"/>
            <a:ext cx="6059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Периодичность аудита</a:t>
            </a:r>
            <a:endParaRPr lang="ru-RU" sz="4000" dirty="0">
              <a:solidFill>
                <a:srgbClr val="006699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400103" y="2374465"/>
            <a:ext cx="2734344" cy="648072"/>
          </a:xfrm>
          <a:prstGeom prst="rightArrow">
            <a:avLst/>
          </a:prstGeom>
          <a:solidFill>
            <a:srgbClr val="3A7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3A5372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2824040" y="5376335"/>
            <a:ext cx="801534" cy="648072"/>
          </a:xfrm>
          <a:prstGeom prst="rightArrow">
            <a:avLst/>
          </a:prstGeom>
          <a:solidFill>
            <a:srgbClr val="3A7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3A5372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6200000">
            <a:off x="780359" y="4058691"/>
            <a:ext cx="1279052" cy="648072"/>
          </a:xfrm>
          <a:prstGeom prst="rightArrow">
            <a:avLst/>
          </a:prstGeom>
          <a:solidFill>
            <a:srgbClr val="3A7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3A5372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7188243" y="4059518"/>
            <a:ext cx="1280705" cy="648072"/>
          </a:xfrm>
          <a:prstGeom prst="rightArrow">
            <a:avLst/>
          </a:prstGeom>
          <a:solidFill>
            <a:srgbClr val="3A7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3A5372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6280424" y="5448343"/>
            <a:ext cx="801534" cy="648072"/>
          </a:xfrm>
          <a:prstGeom prst="rightArrow">
            <a:avLst/>
          </a:prstGeom>
          <a:solidFill>
            <a:srgbClr val="3A7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solidFill>
                <a:srgbClr val="3A537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76802" y="2179384"/>
            <a:ext cx="37080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99"/>
                </a:solidFill>
              </a:rPr>
              <a:t>Выделение</a:t>
            </a:r>
            <a:endParaRPr lang="en-US" sz="2800" dirty="0" smtClean="0">
              <a:solidFill>
                <a:srgbClr val="006699"/>
              </a:solidFill>
            </a:endParaRPr>
          </a:p>
          <a:p>
            <a:r>
              <a:rPr lang="ru-RU" sz="2800" dirty="0" smtClean="0">
                <a:solidFill>
                  <a:srgbClr val="006699"/>
                </a:solidFill>
              </a:rPr>
              <a:t>объекта аудита</a:t>
            </a:r>
            <a:endParaRPr lang="ru-RU" sz="2800" dirty="0">
              <a:solidFill>
                <a:srgbClr val="0066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2442" y="5255220"/>
            <a:ext cx="2656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99"/>
                </a:solidFill>
              </a:rPr>
              <a:t>Оценка контролей</a:t>
            </a:r>
            <a:endParaRPr lang="ru-RU" sz="2800" dirty="0">
              <a:solidFill>
                <a:srgbClr val="0066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8135" y="5312217"/>
            <a:ext cx="283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99"/>
                </a:solidFill>
              </a:rPr>
              <a:t>Определение </a:t>
            </a:r>
            <a:r>
              <a:rPr lang="ru-RU" sz="2800" dirty="0" smtClean="0">
                <a:solidFill>
                  <a:srgbClr val="006699"/>
                </a:solidFill>
              </a:rPr>
              <a:t>последствий реализации угроз</a:t>
            </a:r>
            <a:endParaRPr lang="ru-RU" sz="2800" dirty="0">
              <a:solidFill>
                <a:srgbClr val="006699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6713" y="5347553"/>
            <a:ext cx="3061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99"/>
                </a:solidFill>
              </a:rPr>
              <a:t>Разработка рекомендаций</a:t>
            </a:r>
            <a:endParaRPr lang="ru-RU" sz="2800" dirty="0">
              <a:solidFill>
                <a:srgbClr val="0066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3879" y="2179384"/>
            <a:ext cx="2292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6699"/>
                </a:solidFill>
              </a:rPr>
              <a:t>Снижение рисков ИБ</a:t>
            </a:r>
            <a:endParaRPr lang="ru-RU" sz="2800" dirty="0">
              <a:solidFill>
                <a:srgbClr val="006699"/>
              </a:solidFill>
            </a:endParaRPr>
          </a:p>
        </p:txBody>
      </p:sp>
      <p:pic>
        <p:nvPicPr>
          <p:cNvPr id="1026" name="Picture 2" descr="C:\Users\a.bayteev\Desktop\8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3" y="2068229"/>
            <a:ext cx="1306262" cy="12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5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1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767" y="30050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Резюме </a:t>
            </a:r>
            <a:endParaRPr lang="ru-RU" sz="4000" b="1" dirty="0" smtClean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5767" y="2015009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4800" b="1" dirty="0">
                <a:solidFill>
                  <a:srgbClr val="C00000"/>
                </a:solidFill>
                <a:ea typeface="+mn-ea"/>
                <a:cs typeface="+mn-cs"/>
              </a:rPr>
              <a:t>Аутсорсинг тестирования защитных мер </a:t>
            </a:r>
            <a:r>
              <a:rPr lang="ru-RU" sz="4800" b="1" dirty="0" smtClean="0">
                <a:solidFill>
                  <a:srgbClr val="C00000"/>
                </a:solidFill>
                <a:ea typeface="+mn-ea"/>
                <a:cs typeface="+mn-cs"/>
              </a:rPr>
              <a:t>– </a:t>
            </a:r>
            <a:r>
              <a:rPr lang="ru-RU" sz="4800" dirty="0" smtClean="0">
                <a:solidFill>
                  <a:srgbClr val="FFC000"/>
                </a:solidFill>
                <a:ea typeface="+mn-ea"/>
                <a:cs typeface="+mn-cs"/>
              </a:rPr>
              <a:t>инструмент для оценки «реальной» защищенности электронных сервисов</a:t>
            </a:r>
            <a:endParaRPr lang="en-US" sz="4800" dirty="0">
              <a:solidFill>
                <a:srgbClr val="FFC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8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879823" y="3085932"/>
            <a:ext cx="4374718" cy="278499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106296" tIns="53148" rIns="106296" bIns="53148">
            <a:spAutoFit/>
          </a:bodyPr>
          <a:lstStyle/>
          <a:p>
            <a:pPr eaLnBrk="0" hangingPunct="0"/>
            <a:r>
              <a:rPr lang="ru-RU" sz="4500" b="1" dirty="0" smtClean="0">
                <a:solidFill>
                  <a:srgbClr val="FFC000"/>
                </a:solidFill>
                <a:ea typeface="+mn-ea"/>
                <a:cs typeface="+mn-cs"/>
              </a:rPr>
              <a:t>Вопросы?</a:t>
            </a:r>
          </a:p>
          <a:p>
            <a:pPr eaLnBrk="0" hangingPunct="0"/>
            <a:endParaRPr lang="ru-RU" sz="3300" b="1" dirty="0" smtClean="0">
              <a:solidFill>
                <a:srgbClr val="FFC000"/>
              </a:solidFill>
              <a:ea typeface="+mn-ea"/>
              <a:cs typeface="+mn-cs"/>
            </a:endParaRPr>
          </a:p>
          <a:p>
            <a:pPr eaLnBrk="0" hangingPunct="0"/>
            <a:r>
              <a:rPr lang="ru-RU" sz="2400" b="1" dirty="0" smtClean="0">
                <a:solidFill>
                  <a:srgbClr val="C00000"/>
                </a:solidFill>
                <a:ea typeface="+mn-ea"/>
                <a:cs typeface="+mn-cs"/>
              </a:rPr>
              <a:t>Хлапов Денис</a:t>
            </a:r>
            <a:endParaRPr lang="ru-RU" sz="2200" b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eaLnBrk="0" hangingPunct="0"/>
            <a:r>
              <a:rPr lang="ru-RU" sz="1800" b="1" dirty="0" smtClean="0">
                <a:solidFill>
                  <a:srgbClr val="C00000"/>
                </a:solidFill>
                <a:ea typeface="+mn-ea"/>
                <a:cs typeface="+mn-cs"/>
              </a:rPr>
              <a:t>Консультант</a:t>
            </a:r>
          </a:p>
          <a:p>
            <a:pPr eaLnBrk="0" hangingPunct="0"/>
            <a:r>
              <a:rPr lang="ru-RU" sz="1800" b="1" dirty="0" smtClean="0">
                <a:solidFill>
                  <a:srgbClr val="C00000"/>
                </a:solidFill>
                <a:ea typeface="+mn-ea"/>
                <a:cs typeface="+mn-cs"/>
              </a:rPr>
              <a:t>Отдела консалтинга</a:t>
            </a:r>
          </a:p>
          <a:p>
            <a:pPr eaLnBrk="0" hangingPunct="0"/>
            <a:r>
              <a:rPr lang="ru-RU" sz="1800" b="1" dirty="0" smtClean="0">
                <a:solidFill>
                  <a:srgbClr val="C00000"/>
                </a:solidFill>
                <a:ea typeface="+mn-ea"/>
                <a:cs typeface="+mn-cs"/>
              </a:rPr>
              <a:t>Департамента консалтинга и аудита</a:t>
            </a:r>
          </a:p>
          <a:p>
            <a:pPr eaLnBrk="0" hangingPunct="0"/>
            <a:endParaRPr lang="ru-RU" sz="1800" i="1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66565" name="Picture 8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1528" y="7011128"/>
            <a:ext cx="1002060" cy="76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144773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0223" y="1222921"/>
            <a:ext cx="5293948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699"/>
                </a:solidFill>
              </a:rPr>
              <a:t>Всеобщая информатизация государственных учреждений </a:t>
            </a:r>
            <a:endParaRPr lang="ru-RU" sz="2800" b="1" dirty="0" smtClean="0">
              <a:solidFill>
                <a:srgbClr val="00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0223" y="3149134"/>
            <a:ext cx="576064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333399"/>
                </a:solidFill>
              </a:defRPr>
            </a:lvl1pPr>
          </a:lstStyle>
          <a:p>
            <a:pPr algn="l"/>
            <a:r>
              <a:rPr lang="ru-RU" sz="2800" dirty="0">
                <a:solidFill>
                  <a:srgbClr val="006699"/>
                </a:solidFill>
              </a:rPr>
              <a:t>Перевод услуг в «электронный формат»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80223" y="4733310"/>
            <a:ext cx="5293948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333399"/>
                </a:solidFill>
              </a:defRPr>
            </a:lvl1pPr>
          </a:lstStyle>
          <a:p>
            <a:pPr algn="l"/>
            <a:r>
              <a:rPr lang="ru-RU" sz="2800" dirty="0">
                <a:solidFill>
                  <a:srgbClr val="006699"/>
                </a:solidFill>
              </a:rPr>
              <a:t>Предоставление удаленного доступа к своим ресурсам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0223" y="6254770"/>
            <a:ext cx="5426690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333399"/>
                </a:solidFill>
              </a:defRPr>
            </a:lvl1pPr>
          </a:lstStyle>
          <a:p>
            <a:pPr algn="l"/>
            <a:r>
              <a:rPr lang="ru-RU" sz="2800" dirty="0">
                <a:solidFill>
                  <a:srgbClr val="006699"/>
                </a:solidFill>
              </a:rPr>
              <a:t>Появление новых уязвимостей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689221" y="2717086"/>
            <a:ext cx="904060" cy="43204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b="1">
              <a:solidFill>
                <a:srgbClr val="333399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689221" y="4175249"/>
            <a:ext cx="904060" cy="432048"/>
          </a:xfrm>
          <a:prstGeom prst="downArrow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b="1">
              <a:solidFill>
                <a:srgbClr val="333399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689221" y="5831433"/>
            <a:ext cx="904060" cy="432048"/>
          </a:xfrm>
          <a:prstGeom prst="downArrow">
            <a:avLst/>
          </a:prstGeom>
          <a:solidFill>
            <a:srgbClr val="FD8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b="1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3759" y="339661"/>
            <a:ext cx="5910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Причины «проблемы»</a:t>
            </a:r>
          </a:p>
        </p:txBody>
      </p:sp>
      <p:pic>
        <p:nvPicPr>
          <p:cNvPr id="1026" name="Picture 2" descr="C:\Users\a.bayteev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1" y="2303041"/>
            <a:ext cx="4300652" cy="41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310" y="286817"/>
            <a:ext cx="7699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6699"/>
                </a:solidFill>
                <a:cs typeface="Arial" charset="0"/>
              </a:rPr>
              <a:t>Причины «проблемы»</a:t>
            </a:r>
            <a:endParaRPr lang="ru-RU" sz="4000" b="1" dirty="0" smtClean="0">
              <a:solidFill>
                <a:srgbClr val="006699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0222" y="2375049"/>
            <a:ext cx="51181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rgbClr val="006699"/>
                </a:solidFill>
              </a:rPr>
              <a:t>Стремление освоить бюджет в заданный срок</a:t>
            </a:r>
            <a:endParaRPr lang="en-US" sz="2800" dirty="0" smtClean="0">
              <a:solidFill>
                <a:srgbClr val="006699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rgbClr val="006699"/>
                </a:solidFill>
                <a:sym typeface="Wingdings"/>
              </a:rPr>
              <a:t></a:t>
            </a:r>
            <a:endParaRPr lang="en-US" sz="2800" dirty="0">
              <a:solidFill>
                <a:srgbClr val="006699"/>
              </a:solidFill>
              <a:sym typeface="Wingdings"/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rgbClr val="006699"/>
                </a:solidFill>
                <a:sym typeface="Wingdings"/>
              </a:rPr>
              <a:t>Пренебрежение анализом безопасности</a:t>
            </a:r>
            <a:endParaRPr lang="en-US" sz="2800" dirty="0" smtClean="0">
              <a:solidFill>
                <a:srgbClr val="006699"/>
              </a:solidFill>
              <a:sym typeface="Wingdings"/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rgbClr val="006699"/>
                </a:solidFill>
                <a:sym typeface="Wingdings"/>
              </a:rPr>
              <a:t></a:t>
            </a:r>
            <a:endParaRPr lang="en-US" sz="2800" dirty="0" smtClean="0">
              <a:solidFill>
                <a:srgbClr val="006699"/>
              </a:solidFill>
              <a:sym typeface="Wingdings"/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rgbClr val="006699"/>
                </a:solidFill>
                <a:sym typeface="Wingdings"/>
              </a:rPr>
              <a:t>Наличие уязвимостей компонент системы</a:t>
            </a:r>
            <a:endParaRPr lang="ru-RU" sz="2800" dirty="0" smtClean="0">
              <a:solidFill>
                <a:srgbClr val="006699"/>
              </a:solidFill>
            </a:endParaRPr>
          </a:p>
        </p:txBody>
      </p:sp>
      <p:pic>
        <p:nvPicPr>
          <p:cNvPr id="1026" name="Picture 2" descr="C:\Users\d.khlapov\Documents\ДКА\преза cnews\padlock-security-protection-hacking-370x2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3" r="24358"/>
          <a:stretch/>
        </p:blipFill>
        <p:spPr bwMode="auto">
          <a:xfrm>
            <a:off x="507999" y="2591073"/>
            <a:ext cx="3506955" cy="374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3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52231" y="2584390"/>
            <a:ext cx="568863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6699"/>
                </a:solidFill>
              </a:rPr>
              <a:t>Не</a:t>
            </a:r>
            <a:r>
              <a:rPr lang="ru-RU" sz="3200" dirty="0" smtClean="0">
                <a:solidFill>
                  <a:srgbClr val="006699"/>
                </a:solidFill>
              </a:rPr>
              <a:t> проводится оценка рисков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6699"/>
                </a:solidFill>
              </a:rPr>
              <a:t>Нет</a:t>
            </a:r>
            <a:r>
              <a:rPr lang="ru-RU" sz="3200" dirty="0" smtClean="0">
                <a:solidFill>
                  <a:srgbClr val="006699"/>
                </a:solidFill>
              </a:rPr>
              <a:t> налаженных процедур контроля обновлений и изменений</a:t>
            </a:r>
            <a:endParaRPr lang="ru-RU" sz="3200" dirty="0">
              <a:solidFill>
                <a:srgbClr val="006699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endParaRPr lang="ru-RU" sz="2500" dirty="0" smtClean="0">
              <a:solidFill>
                <a:srgbClr val="0066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309" y="286817"/>
            <a:ext cx="8275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Отсутствие базовых процессов управления ИБ</a:t>
            </a:r>
          </a:p>
        </p:txBody>
      </p:sp>
      <p:pic>
        <p:nvPicPr>
          <p:cNvPr id="2" name="Picture 2" descr="C:\Users\a.bayteev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221" y="1590675"/>
            <a:ext cx="5524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1751" y="1294929"/>
            <a:ext cx="820891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99"/>
                </a:solidFill>
              </a:rPr>
              <a:t>Не внедряются процессы регистрацией и мониторингом событий и управления инцидентами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6699"/>
                </a:solidFill>
              </a:rPr>
              <a:t>SOC </a:t>
            </a:r>
            <a:r>
              <a:rPr lang="ru-RU" sz="2800" dirty="0" smtClean="0">
                <a:solidFill>
                  <a:srgbClr val="006699"/>
                </a:solidFill>
              </a:rPr>
              <a:t>в государственных учреждениях будет внедряться еще не скоро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6699"/>
                </a:solidFill>
              </a:rPr>
              <a:t>IDS/IPS</a:t>
            </a:r>
            <a:r>
              <a:rPr lang="ru-RU" sz="2800" dirty="0" smtClean="0">
                <a:solidFill>
                  <a:srgbClr val="006699"/>
                </a:solidFill>
              </a:rPr>
              <a:t> используются скорее для защиты от вторжений регуляторов, нежели злоумышленников</a:t>
            </a:r>
            <a:endParaRPr lang="ru-RU" sz="2800" dirty="0">
              <a:solidFill>
                <a:srgbClr val="006699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endParaRPr lang="ru-RU" sz="2800" dirty="0" smtClean="0">
              <a:solidFill>
                <a:srgbClr val="006699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rgbClr val="FD8003"/>
                </a:solidFill>
              </a:rPr>
              <a:t>Проблемы со своевременным обнаружением и последующим расследованием инцидентов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309" y="286817"/>
            <a:ext cx="7773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Отсутствие мониторинга атак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951831" y="5286269"/>
            <a:ext cx="904060" cy="432048"/>
          </a:xfrm>
          <a:prstGeom prst="downArrow">
            <a:avLst/>
          </a:prstGeom>
          <a:solidFill>
            <a:srgbClr val="FD800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5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408215" y="2231033"/>
            <a:ext cx="53285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99"/>
                </a:solidFill>
              </a:rPr>
              <a:t>совмещение ИТ и ИБ служб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99"/>
                </a:solidFill>
              </a:rPr>
              <a:t>недостаток высококвалифицированных кадров в области ИБ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99"/>
                </a:solidFill>
              </a:rPr>
              <a:t>отсутствие налаженного взаимодействия служб внутреннего контроля и ИБ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6699"/>
                </a:solidFill>
              </a:rPr>
              <a:t>приверженность к «бумажной» безопасности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309" y="286817"/>
            <a:ext cx="75850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Недостаток</a:t>
            </a:r>
            <a:endParaRPr lang="en-US" sz="4000" b="1" dirty="0" smtClean="0">
              <a:solidFill>
                <a:srgbClr val="006699"/>
              </a:solidFill>
              <a:cs typeface="Arial" charset="0"/>
            </a:endParaRPr>
          </a:p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квалифицированных кадров</a:t>
            </a:r>
          </a:p>
        </p:txBody>
      </p:sp>
      <p:pic>
        <p:nvPicPr>
          <p:cNvPr id="4098" name="Picture 2" descr="C:\Users\a.bayteev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81" y="1943001"/>
            <a:ext cx="462394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15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5431" y="142801"/>
            <a:ext cx="5973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cs typeface="Arial" charset="0"/>
              </a:rPr>
              <a:t>Отказ в обслуживании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31" y="934889"/>
            <a:ext cx="878728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006699"/>
                </a:solidFill>
              </a:rPr>
              <a:t>Исчерпание ресурсов</a:t>
            </a:r>
          </a:p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006699"/>
                </a:solidFill>
              </a:rPr>
              <a:t>Ошибки приложения</a:t>
            </a:r>
          </a:p>
        </p:txBody>
      </p:sp>
      <p:pic>
        <p:nvPicPr>
          <p:cNvPr id="1026" name="Picture 2" descr="K:\ДКА\преза cnews\cool-anonymous-hac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3067"/>
            <a:ext cx="10688638" cy="57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5431" y="142801"/>
            <a:ext cx="6039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Атаки на </a:t>
            </a:r>
            <a:r>
              <a:rPr lang="en-US" sz="4000" b="1" dirty="0" smtClean="0">
                <a:solidFill>
                  <a:srgbClr val="006699"/>
                </a:solidFill>
                <a:cs typeface="Arial" charset="0"/>
              </a:rPr>
              <a:t>web-</a:t>
            </a:r>
            <a:r>
              <a:rPr lang="ru-RU" sz="4000" b="1" dirty="0" smtClean="0">
                <a:solidFill>
                  <a:srgbClr val="006699"/>
                </a:solidFill>
                <a:cs typeface="Arial" charset="0"/>
              </a:rPr>
              <a:t>ресурсы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8215" y="2015009"/>
            <a:ext cx="5976664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>
                <a:solidFill>
                  <a:srgbClr val="006699"/>
                </a:solidFill>
              </a:rPr>
              <a:t>Для государственных учреждений характерно: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99"/>
                </a:solidFill>
              </a:rPr>
              <a:t>отсутствие</a:t>
            </a:r>
            <a:r>
              <a:rPr lang="ru-RU" sz="2800" dirty="0" smtClean="0">
                <a:solidFill>
                  <a:srgbClr val="006699"/>
                </a:solidFill>
              </a:rPr>
              <a:t> проверки исходного кода </a:t>
            </a:r>
            <a:r>
              <a:rPr lang="en-US" sz="2800" dirty="0" smtClean="0">
                <a:solidFill>
                  <a:srgbClr val="006699"/>
                </a:solidFill>
              </a:rPr>
              <a:t>web</a:t>
            </a:r>
            <a:r>
              <a:rPr lang="ru-RU" sz="2800" dirty="0" smtClean="0">
                <a:solidFill>
                  <a:srgbClr val="006699"/>
                </a:solidFill>
              </a:rPr>
              <a:t>-приложения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99"/>
                </a:solidFill>
              </a:rPr>
              <a:t>отсутствие</a:t>
            </a:r>
            <a:r>
              <a:rPr lang="ru-RU" sz="2800" dirty="0" smtClean="0">
                <a:solidFill>
                  <a:srgbClr val="006699"/>
                </a:solidFill>
              </a:rPr>
              <a:t> тестирования на проникновение</a:t>
            </a:r>
            <a:endParaRPr lang="ru-RU" sz="2800" dirty="0">
              <a:solidFill>
                <a:srgbClr val="006699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6699"/>
                </a:solidFill>
              </a:rPr>
              <a:t>отсутствие</a:t>
            </a:r>
            <a:r>
              <a:rPr lang="ru-RU" sz="2800" dirty="0" smtClean="0">
                <a:solidFill>
                  <a:srgbClr val="006699"/>
                </a:solidFill>
              </a:rPr>
              <a:t> периодического пересмотра применяемых контролей</a:t>
            </a:r>
          </a:p>
        </p:txBody>
      </p:sp>
      <p:pic>
        <p:nvPicPr>
          <p:cNvPr id="2" name="Picture 2" descr="C:\Users\a.bayteev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229" y="1782763"/>
            <a:ext cx="5524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775" y="131223"/>
            <a:ext cx="6290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cs typeface="Arial" charset="0"/>
              </a:rPr>
              <a:t>Социальная инженерия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31336970"/>
              </p:ext>
            </p:extLst>
          </p:nvPr>
        </p:nvGraphicFramePr>
        <p:xfrm>
          <a:off x="248877" y="980727"/>
          <a:ext cx="8479817" cy="665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7775" y="960519"/>
            <a:ext cx="7920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500" b="1" dirty="0">
                <a:solidFill>
                  <a:srgbClr val="0070C0"/>
                </a:solidFill>
              </a:rPr>
              <a:t>Успешность проведения атак методом социальной инженерии за последние 3 года</a:t>
            </a:r>
          </a:p>
        </p:txBody>
      </p:sp>
    </p:spTree>
    <p:extLst>
      <p:ext uri="{BB962C8B-B14F-4D97-AF65-F5344CB8AC3E}">
        <p14:creationId xmlns:p14="http://schemas.microsoft.com/office/powerpoint/2010/main" val="40415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_presentation">
  <a:themeElements>
    <a:clrScheme name="Security Code">
      <a:dk1>
        <a:srgbClr val="131313"/>
      </a:dk1>
      <a:lt1>
        <a:srgbClr val="FFFFFF"/>
      </a:lt1>
      <a:dk2>
        <a:srgbClr val="145125"/>
      </a:dk2>
      <a:lt2>
        <a:srgbClr val="FFFFFF"/>
      </a:lt2>
      <a:accent1>
        <a:srgbClr val="179A39"/>
      </a:accent1>
      <a:accent2>
        <a:srgbClr val="EEA521"/>
      </a:accent2>
      <a:accent3>
        <a:srgbClr val="A4CE7D"/>
      </a:accent3>
      <a:accent4>
        <a:srgbClr val="EEA521"/>
      </a:accent4>
      <a:accent5>
        <a:srgbClr val="179A39"/>
      </a:accent5>
      <a:accent6>
        <a:srgbClr val="A4CE7D"/>
      </a:accent6>
      <a:hlink>
        <a:srgbClr val="767878"/>
      </a:hlink>
      <a:folHlink>
        <a:srgbClr val="A4A7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ШАБЛОН ПРЕЗЕНТАЦИИ">
  <a:themeElements>
    <a:clrScheme name="ШАБЛОН ПРЕЗЕНТАЦИ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ПРЕЗЕНТАЦИ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rgbClr val="0D4587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rgbClr val="0D4587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ПРЕЗЕНТАЦИ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SC_presentation.thmx</Template>
  <TotalTime>7565</TotalTime>
  <Words>321</Words>
  <Application>Microsoft Office PowerPoint</Application>
  <PresentationFormat>Произвольный</PresentationFormat>
  <Paragraphs>78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SC_presentation</vt:lpstr>
      <vt:lpstr>ШАБЛОН ПРЕЗЕНТАЦИИ</vt:lpstr>
      <vt:lpstr> ЭЛЕКТРОННЫЕ ГОСУДАРСТВЕННЫЕ УСЛУГИ  Взгляд со стороны злоумышленника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Infosec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Romashev Anatoly</dc:creator>
  <cp:lastModifiedBy>Khlapov Denis</cp:lastModifiedBy>
  <cp:revision>351</cp:revision>
  <cp:lastPrinted>2012-09-06T15:07:14Z</cp:lastPrinted>
  <dcterms:created xsi:type="dcterms:W3CDTF">2009-07-20T09:30:55Z</dcterms:created>
  <dcterms:modified xsi:type="dcterms:W3CDTF">2013-11-13T19:43:53Z</dcterms:modified>
</cp:coreProperties>
</file>